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9" r:id="rId3"/>
    <p:sldId id="270" r:id="rId4"/>
    <p:sldId id="266" r:id="rId5"/>
    <p:sldId id="263" r:id="rId6"/>
    <p:sldId id="264" r:id="rId7"/>
    <p:sldId id="267" r:id="rId8"/>
    <p:sldId id="265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298FA-C5CC-42F7-9C8C-A9A3BFDC7056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14CBF-83EB-454A-9D4C-817119DF56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PEW RESEACH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14CBF-83EB-454A-9D4C-817119DF56C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PEW RESEACH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14CBF-83EB-454A-9D4C-817119DF56C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PEW research/</a:t>
            </a:r>
            <a:r>
              <a:rPr lang="en-US" b="1" dirty="0" smtClean="0"/>
              <a:t>Between Two Worlds: How Young Latinos Come of Age in America</a:t>
            </a:r>
          </a:p>
          <a:p>
            <a:r>
              <a:rPr lang="en-US" b="1" dirty="0" smtClean="0"/>
              <a:t>I. Overview and Executive Summary/</a:t>
            </a:r>
            <a:r>
              <a:rPr lang="en-US" b="1" i="1" dirty="0" smtClean="0"/>
              <a:t>Updated Edition, July 01, 2013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14CBF-83EB-454A-9D4C-817119DF56C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PEW Research: </a:t>
            </a:r>
            <a:r>
              <a:rPr lang="en-US" b="1" dirty="0" smtClean="0"/>
              <a:t>Educational Expectations and Attainment/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14CBF-83EB-454A-9D4C-817119DF56C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AFFF02-3BB8-44A6-9009-61A4DB00DFA8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9A3B253-4908-46F2-BA92-1193B6E37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acac.org/undocumente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docid=_LatUKC1Z3aXJM&amp;tbnid=WO49pBq0Hwxh8M:&amp;ved=0CAUQjRw&amp;url=http://www.limitstogrowth.org/page/9/&amp;ei=mN-hU4fIJsOJ8AH72oCwCA&amp;bvm=bv.69137298,d.b2U&amp;psig=AFQjCNFb0_Refq2-mp3nmWZAFY5wMfdDIg&amp;ust=140320124944132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effectLst/>
              </a:rPr>
              <a:t>Illinois Board of Higher Education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05200"/>
            <a:ext cx="7924800" cy="25908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  <a:latin typeface="Bodoni MT" pitchFamily="18" charset="0"/>
                <a:cs typeface="Aparajita" pitchFamily="34" charset="0"/>
              </a:rPr>
              <a:t>College Changes Everything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What are the Numbers of Latino/</a:t>
            </a:r>
            <a:r>
              <a:rPr lang="en-US" dirty="0" err="1" smtClean="0">
                <a:solidFill>
                  <a:schemeClr val="tx1"/>
                </a:solidFill>
              </a:rPr>
              <a:t>a’s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n the Higher Education System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290" name="Picture 2" descr="https://encrypted-tbn3.gstatic.com/images?q=tbn:ANd9GcTsfCviZT6A7zU6fOU4zHKVY6p0OHUbcYpk-YygvfICOllOLTpGX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3200400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762000"/>
            <a:ext cx="8077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(110 ILCS 660/5-88)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Under section 5 of the Act</a:t>
            </a:r>
          </a:p>
          <a:p>
            <a:endParaRPr lang="en-US" sz="2400" b="1" smtClean="0"/>
          </a:p>
          <a:p>
            <a:r>
              <a:rPr lang="en-US" sz="2400" b="1" smtClean="0"/>
              <a:t>Not </a:t>
            </a:r>
            <a:r>
              <a:rPr lang="en-US" sz="2400" b="1" dirty="0" smtClean="0"/>
              <a:t>a citizen or permanent resident of the United States, the individual provides the University with an affidavit stating that the individual will file an application to become a permanent resident of the United States at the earliest opportunity the individual is eligible to do so </a:t>
            </a:r>
            <a:endParaRPr lang="en-US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http://www.iacac.org/undocumented/</a:t>
            </a: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College Advising Guide for Undocumented Students designed to provide assistance to high school counselors and other individuals who work with undocumented students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Illinois Association for College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Admission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Counseling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pewresearch.org/files/2014/06/FT_14.05.30_HispanicIssu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0"/>
            <a:ext cx="8305800" cy="68083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4582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Latino youths who have a high school education or less and are not currently enrolled in school, the reasons they give for not continuing their education are: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 </a:t>
            </a:r>
            <a:r>
              <a:rPr lang="en-US" sz="2000" dirty="0" smtClean="0"/>
              <a:t>Nearly three-quarters (74%) say they need to help support their  family.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Half (49%) say their English skills are limited.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More than four-in-ten (42%) say they didn’t like school.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Four-in-ten (40%) say they cannot afford to go to school.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Almost four-in-ten (39%) say they don’t need more education for the career they want.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More than two-in-ten (21%) say their grades were not high enough.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i="1" dirty="0" smtClean="0"/>
              <a:t>“</a:t>
            </a:r>
            <a:r>
              <a:rPr lang="en-US" sz="2000" b="1" i="1" dirty="0" smtClean="0"/>
              <a:t>Hispanics will be 60 percent of our nation’s population growth between 2005 and 2050.  However, Hispanics have the lowest education attainment levels of any group in the United States</a:t>
            </a:r>
            <a:r>
              <a:rPr lang="en-US" sz="2000" dirty="0" smtClean="0"/>
              <a:t>.”</a:t>
            </a:r>
          </a:p>
          <a:p>
            <a:endParaRPr lang="en-US" sz="2000" dirty="0" smtClean="0"/>
          </a:p>
          <a:p>
            <a:r>
              <a:rPr lang="en-US" sz="2000" dirty="0" smtClean="0"/>
              <a:t>“White House Initiative on Educational Excellence  for Hispanics”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limitstogrowth.org/WEB-Graphics/HispanicEducationByNationOrigin-pew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381000"/>
            <a:ext cx="65532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304800"/>
            <a:ext cx="7924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/>
              <a:t>Data on young Latinos is mixed with contradictions. </a:t>
            </a:r>
          </a:p>
          <a:p>
            <a:endParaRPr lang="en-US" sz="2600" dirty="0" smtClean="0"/>
          </a:p>
          <a:p>
            <a:r>
              <a:rPr lang="en-US" sz="2600" dirty="0" smtClean="0"/>
              <a:t>Young Latinos are satisfied with their lives, optimistic about their futures, and place a high value on education, hard work, and career success. </a:t>
            </a:r>
          </a:p>
          <a:p>
            <a:endParaRPr lang="en-US" sz="2600" dirty="0" smtClean="0"/>
          </a:p>
          <a:p>
            <a:r>
              <a:rPr lang="en-US" sz="2600" dirty="0" smtClean="0"/>
              <a:t>Yet they are much more likely than other American youths to drop out of school and to become teenage parents. </a:t>
            </a:r>
          </a:p>
          <a:p>
            <a:endParaRPr lang="en-US" sz="2600" dirty="0" smtClean="0"/>
          </a:p>
          <a:p>
            <a:r>
              <a:rPr lang="en-US" sz="2600" dirty="0" smtClean="0"/>
              <a:t>They are more likely than White and Asian youths to live in poverty. </a:t>
            </a:r>
            <a:endParaRPr lang="en-US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Affordability and Transfer</a:t>
            </a:r>
          </a:p>
          <a:p>
            <a:endParaRPr lang="en-US" dirty="0" smtClean="0"/>
          </a:p>
          <a:p>
            <a:r>
              <a:rPr lang="en-US" dirty="0" smtClean="0"/>
              <a:t>Poor time management</a:t>
            </a:r>
          </a:p>
          <a:p>
            <a:endParaRPr lang="en-US" dirty="0" smtClean="0"/>
          </a:p>
          <a:p>
            <a:r>
              <a:rPr lang="en-US" i="1" dirty="0" smtClean="0"/>
              <a:t>Many students are not able to keep pace with rising tuition</a:t>
            </a:r>
          </a:p>
          <a:p>
            <a:endParaRPr lang="en-US" dirty="0" smtClean="0"/>
          </a:p>
          <a:p>
            <a:r>
              <a:rPr lang="en-US" dirty="0" smtClean="0"/>
              <a:t>Studies have confirmed, students who enroll in community colleges are less likely to complete their educational objectives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>
                <a:solidFill>
                  <a:schemeClr val="tx1"/>
                </a:solidFill>
              </a:rPr>
              <a:t>What are some of the Reasons for Latino Student Non-Completion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Nearly all Latino youths (89%) and older adults (88%) agree with the statement that a college degree is important for getting ahead in life. </a:t>
            </a:r>
          </a:p>
          <a:p>
            <a:endParaRPr lang="en-US" sz="3200" b="1" dirty="0" smtClean="0"/>
          </a:p>
          <a:p>
            <a:endParaRPr lang="en-US" sz="3200" b="1" dirty="0" smtClean="0"/>
          </a:p>
          <a:p>
            <a:r>
              <a:rPr lang="en-US" sz="3200" b="1" dirty="0" smtClean="0"/>
              <a:t>However, just under half of Latinos ages 18 to 25 say they plan to get a college degree.</a:t>
            </a:r>
            <a:endParaRPr lang="en-US" sz="3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813</TotalTime>
  <Words>467</Words>
  <Application>Microsoft Office PowerPoint</Application>
  <PresentationFormat>On-screen Show (4:3)</PresentationFormat>
  <Paragraphs>52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Illinois Board of Higher Education</vt:lpstr>
      <vt:lpstr>Slide 2</vt:lpstr>
      <vt:lpstr>Illinois Association for College Admission Counseling</vt:lpstr>
      <vt:lpstr>Slide 4</vt:lpstr>
      <vt:lpstr>Slide 5</vt:lpstr>
      <vt:lpstr>Slide 6</vt:lpstr>
      <vt:lpstr>Slide 7</vt:lpstr>
      <vt:lpstr> What are some of the Reasons for Latino Student Non-Completion </vt:lpstr>
      <vt:lpstr>Slide 9</vt:lpstr>
    </vt:vector>
  </TitlesOfParts>
  <Company>IBHE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Tapia, Richard</dc:creator>
  <cp:lastModifiedBy>Tapia, Richard</cp:lastModifiedBy>
  <cp:revision>83</cp:revision>
  <dcterms:created xsi:type="dcterms:W3CDTF">2014-06-18T15:33:01Z</dcterms:created>
  <dcterms:modified xsi:type="dcterms:W3CDTF">2014-07-10T20:51:17Z</dcterms:modified>
</cp:coreProperties>
</file>